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17.gif>
</file>

<file path=ppt/media/image18.png>
</file>

<file path=ppt/media/image19.gif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bf0468ce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bf0468ce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4148170d5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4148170d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5abe71b0a_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45abe71b0a_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30ceb12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e30ceb12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fbf0468ce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fbf0468ce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bf0468ce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fbf0468c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Assumption is that states w/ more breweries enjoy drinking beer more (higher consumer base) and states w/ less breweries do not enjoy drinking beer as much (lower consumer base)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Want to ship mostly in-state as a start-up to avoid higher transportation costs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Colorado, California, and Michigan are Top 3 states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May consider states such as OR, TX, or PA to be slightly less </a:t>
            </a:r>
            <a:r>
              <a:rPr lang="en"/>
              <a:t>competitive but still high in demand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4148170d5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4148170d5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4148170d5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4148170d5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4c0ed08f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4c0ed08f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4c0ed08f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4c0ed08f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4148170d5_8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4148170d5_8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5abe71b0a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45abe71b0a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kaggle.com/datasets/nickhould/craft-can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7.gif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gif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Coffee Shop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1473325" y="1170775"/>
            <a:ext cx="7670700" cy="2762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822525" y="1418525"/>
            <a:ext cx="6261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The &lt;Terminal Beer Co.</a:t>
            </a:r>
            <a:endParaRPr b="1" sz="5000"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012675" y="3249225"/>
            <a:ext cx="64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6577375" y="2571750"/>
            <a:ext cx="2566500" cy="830100"/>
          </a:xfrm>
          <a:prstGeom prst="rect">
            <a:avLst/>
          </a:prstGeom>
          <a:solidFill>
            <a:srgbClr val="274E1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6433975" y="2540400"/>
            <a:ext cx="2853300" cy="892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2CC"/>
                </a:solidFill>
                <a:latin typeface="Impact"/>
                <a:ea typeface="Impact"/>
                <a:cs typeface="Impact"/>
                <a:sym typeface="Impact"/>
              </a:rPr>
              <a:t>Group 7</a:t>
            </a:r>
            <a:endParaRPr sz="2300">
              <a:solidFill>
                <a:srgbClr val="FFF2C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2CC"/>
                </a:solidFill>
                <a:latin typeface="Impact"/>
                <a:ea typeface="Impact"/>
                <a:cs typeface="Impact"/>
                <a:sym typeface="Impact"/>
              </a:rPr>
              <a:t>Syntax Savants</a:t>
            </a:r>
            <a:endParaRPr sz="2300">
              <a:solidFill>
                <a:srgbClr val="FFF2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47250" y="328875"/>
            <a:ext cx="907800" cy="830100"/>
          </a:xfrm>
          <a:prstGeom prst="star4">
            <a:avLst>
              <a:gd fmla="val 12500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5553950" y="4404600"/>
            <a:ext cx="3386400" cy="73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2CC"/>
                </a:solidFill>
                <a:latin typeface="Impact"/>
                <a:ea typeface="Impact"/>
                <a:cs typeface="Impact"/>
                <a:sym typeface="Impact"/>
              </a:rPr>
              <a:t>Pedro Valdivia, Ismael Garcia, </a:t>
            </a:r>
            <a:endParaRPr sz="1800">
              <a:solidFill>
                <a:srgbClr val="FFF2C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2CC"/>
                </a:solidFill>
                <a:latin typeface="Impact"/>
                <a:ea typeface="Impact"/>
                <a:cs typeface="Impact"/>
                <a:sym typeface="Impact"/>
              </a:rPr>
              <a:t>Alex Nguyen, </a:t>
            </a:r>
            <a:r>
              <a:rPr lang="en" sz="1800">
                <a:solidFill>
                  <a:srgbClr val="FFF2CC"/>
                </a:solidFill>
                <a:latin typeface="Impact"/>
                <a:ea typeface="Impact"/>
                <a:cs typeface="Impact"/>
                <a:sym typeface="Impact"/>
              </a:rPr>
              <a:t>Alison Barker</a:t>
            </a:r>
            <a:endParaRPr sz="1800">
              <a:solidFill>
                <a:srgbClr val="FFF2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797175"/>
            <a:ext cx="3485700" cy="1957500"/>
          </a:xfrm>
          <a:prstGeom prst="roundRect">
            <a:avLst>
              <a:gd fmla="val 614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The more the better? Abv and bitter taste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650" y="1133000"/>
            <a:ext cx="3799200" cy="3821100"/>
          </a:xfrm>
          <a:prstGeom prst="roundRect">
            <a:avLst>
              <a:gd fmla="val 4084" name="adj"/>
            </a:avLst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548025" y="1274375"/>
            <a:ext cx="425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311700" y="1202200"/>
            <a:ext cx="46314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A higher ABV indicates a stronger and more alcoholic beer. On the other hand, IBU measures the bitterness of a beer.</a:t>
            </a:r>
            <a:endParaRPr sz="17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We found that the higher the alcohol by volume (ABV), the more bitter your drink will taste.</a:t>
            </a:r>
            <a:endParaRPr sz="17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Analysis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213925" y="3648375"/>
            <a:ext cx="4427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Our ABV/IBU data shows a positive correlation that states the higher the alcohol by volume, the more bitter the beer is.</a:t>
            </a:r>
            <a:endParaRPr sz="15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1893700" y="2294100"/>
            <a:ext cx="2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/>
        </p:nvSpPr>
        <p:spPr>
          <a:xfrm>
            <a:off x="213925" y="2611850"/>
            <a:ext cx="449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Based off the the data that we have 12 ounces is the most popular winning by </a:t>
            </a:r>
            <a:r>
              <a:rPr lang="en" sz="16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more than half of the </a:t>
            </a:r>
            <a:r>
              <a:rPr lang="en" sz="16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popularity at 63.3%</a:t>
            </a:r>
            <a:endParaRPr sz="16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3050" y="1590900"/>
            <a:ext cx="3869250" cy="24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247375" y="2019875"/>
            <a:ext cx="331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Americans love their IPAs! </a:t>
            </a:r>
            <a:endParaRPr sz="1600"/>
          </a:p>
        </p:txBody>
      </p:sp>
      <p:sp>
        <p:nvSpPr>
          <p:cNvPr id="160" name="Google Shape;160;p23"/>
          <p:cNvSpPr txBox="1"/>
          <p:nvPr/>
        </p:nvSpPr>
        <p:spPr>
          <a:xfrm>
            <a:off x="213925" y="1234913"/>
            <a:ext cx="4572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Colorado has the most breweries overall, but </a:t>
            </a:r>
            <a:r>
              <a:rPr b="1" lang="en" sz="1600">
                <a:solidFill>
                  <a:srgbClr val="FFE599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Portland, OR</a:t>
            </a:r>
            <a:r>
              <a:rPr lang="en" sz="1600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 is the hotspot for beer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/>
        </p:nvSpPr>
        <p:spPr>
          <a:xfrm>
            <a:off x="2358450" y="1247400"/>
            <a:ext cx="442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1893700" y="2294100"/>
            <a:ext cx="2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457" y="2005775"/>
            <a:ext cx="3379081" cy="190073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type="title"/>
          </p:nvPr>
        </p:nvSpPr>
        <p:spPr>
          <a:xfrm>
            <a:off x="311700" y="898575"/>
            <a:ext cx="8520600" cy="8415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We’ll see you at &lt;The Terminal soon! 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Cheers!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/>
        </p:nvSpPr>
        <p:spPr>
          <a:xfrm>
            <a:off x="2358450" y="1247400"/>
            <a:ext cx="442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893700" y="2294100"/>
            <a:ext cx="2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188000" y="238875"/>
            <a:ext cx="8520600" cy="4926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Resources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6" name="Google Shape;176;p25"/>
          <p:cNvSpPr txBox="1"/>
          <p:nvPr/>
        </p:nvSpPr>
        <p:spPr>
          <a:xfrm>
            <a:off x="188000" y="1072000"/>
            <a:ext cx="6617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 u="sng">
                <a:solidFill>
                  <a:srgbClr val="FCF2CB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https://www.kaggle.com/datasets/nickhould/craft-cans</a:t>
            </a:r>
            <a:endParaRPr>
              <a:solidFill>
                <a:srgbClr val="FCF2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We’re Opening a Brewery! 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443575" y="1443950"/>
            <a:ext cx="809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368075" y="1311825"/>
            <a:ext cx="83616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Using a 2017 dataset comprised of more than 500 breweries in the United States, we looked at the trends</a:t>
            </a:r>
            <a:r>
              <a:rPr lang="en" sz="13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 among beer drinkers to gain a better understanding of our future customers.</a:t>
            </a:r>
            <a:endParaRPr sz="13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E599"/>
                </a:solidFill>
                <a:latin typeface="Comfortaa"/>
                <a:ea typeface="Comfortaa"/>
                <a:cs typeface="Comfortaa"/>
                <a:sym typeface="Comfortaa"/>
              </a:rPr>
              <a:t>We wanted to know:</a:t>
            </a:r>
            <a:endParaRPr b="1" sz="1700">
              <a:solidFill>
                <a:srgbClr val="FFE599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Comfortaa"/>
              <a:buChar char="●"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Where are people drinking the most beer?</a:t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Comfortaa"/>
              <a:buChar char="●"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Which styles are their favorite?</a:t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Comfortaa"/>
              <a:buChar char="●"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How much are they ordering (oz)?</a:t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Comfortaa"/>
              <a:buChar char="●"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Do customers prefer higher ABV?</a:t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400"/>
              <a:buFont typeface="Comfortaa"/>
              <a:buChar char="●"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How does higher ABV affect the taste(bitterness)?</a:t>
            </a:r>
            <a:endParaRPr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1912" l="0" r="0" t="0"/>
          <a:stretch/>
        </p:blipFill>
        <p:spPr>
          <a:xfrm>
            <a:off x="5658500" y="2397575"/>
            <a:ext cx="2793000" cy="2123100"/>
          </a:xfrm>
          <a:prstGeom prst="roundRect">
            <a:avLst>
              <a:gd fmla="val 4154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Where are people drinking the most beer?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96250" y="3666000"/>
            <a:ext cx="61311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2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8010575" y="484075"/>
            <a:ext cx="784350" cy="494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79" name="Google Shape;79;p15"/>
          <p:cNvGrpSpPr/>
          <p:nvPr/>
        </p:nvGrpSpPr>
        <p:grpSpPr>
          <a:xfrm>
            <a:off x="489344" y="1178875"/>
            <a:ext cx="8165313" cy="3479405"/>
            <a:chOff x="450275" y="1268575"/>
            <a:chExt cx="8165313" cy="3479405"/>
          </a:xfrm>
        </p:grpSpPr>
        <p:sp>
          <p:nvSpPr>
            <p:cNvPr id="80" name="Google Shape;80;p15"/>
            <p:cNvSpPr txBox="1"/>
            <p:nvPr/>
          </p:nvSpPr>
          <p:spPr>
            <a:xfrm>
              <a:off x="1112675" y="1268575"/>
              <a:ext cx="23109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FFF2CC"/>
                  </a:solidFill>
                  <a:latin typeface="Comfortaa"/>
                  <a:ea typeface="Comfortaa"/>
                  <a:cs typeface="Comfortaa"/>
                  <a:sym typeface="Comfortaa"/>
                </a:rPr>
                <a:t>Beer Lovers</a:t>
              </a:r>
              <a:endParaRPr b="1" sz="21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81" name="Google Shape;81;p15"/>
            <p:cNvSpPr txBox="1"/>
            <p:nvPr/>
          </p:nvSpPr>
          <p:spPr>
            <a:xfrm>
              <a:off x="5533850" y="1268575"/>
              <a:ext cx="25278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FFF2CC"/>
                  </a:solidFill>
                  <a:latin typeface="Comfortaa"/>
                  <a:ea typeface="Comfortaa"/>
                  <a:cs typeface="Comfortaa"/>
                  <a:sym typeface="Comfortaa"/>
                </a:rPr>
                <a:t>Beer Haters</a:t>
              </a:r>
              <a:endParaRPr b="1" sz="21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pic>
          <p:nvPicPr>
            <p:cNvPr id="82" name="Google Shape;8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0275" y="1822650"/>
              <a:ext cx="3635700" cy="2925300"/>
            </a:xfrm>
            <a:prstGeom prst="roundRect">
              <a:avLst>
                <a:gd fmla="val 5785" name="adj"/>
              </a:avLst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83" name="Google Shape;8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79888" y="1822680"/>
              <a:ext cx="3635700" cy="2925300"/>
            </a:xfrm>
            <a:prstGeom prst="roundRect">
              <a:avLst>
                <a:gd fmla="val 4757" name="adj"/>
              </a:avLst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Where are people drinking the most beer? </a:t>
            </a:r>
            <a:r>
              <a:rPr lang="en" sz="1688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(cont.)</a:t>
            </a:r>
            <a:endParaRPr sz="1688"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311700" y="1268575"/>
            <a:ext cx="317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2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866925" y="1604900"/>
            <a:ext cx="38727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You’ll always find a place for beer in…</a:t>
            </a:r>
            <a:endParaRPr b="1" sz="1700">
              <a:solidFill>
                <a:srgbClr val="FFE599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E5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700" y="1268575"/>
            <a:ext cx="3597300" cy="3590700"/>
          </a:xfrm>
          <a:prstGeom prst="roundRect">
            <a:avLst>
              <a:gd fmla="val 4712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8010575" y="484075"/>
            <a:ext cx="784350" cy="494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93" name="Google Shape;93;p16"/>
          <p:cNvGrpSpPr/>
          <p:nvPr/>
        </p:nvGrpSpPr>
        <p:grpSpPr>
          <a:xfrm>
            <a:off x="4866850" y="1964250"/>
            <a:ext cx="3872700" cy="2558700"/>
            <a:chOff x="4866850" y="1964250"/>
            <a:chExt cx="3872700" cy="2558700"/>
          </a:xfrm>
        </p:grpSpPr>
        <p:pic>
          <p:nvPicPr>
            <p:cNvPr id="94" name="Google Shape;94;p16"/>
            <p:cNvPicPr preferRelativeResize="0"/>
            <p:nvPr/>
          </p:nvPicPr>
          <p:blipFill rotWithShape="1">
            <a:blip r:embed="rId5">
              <a:alphaModFix/>
            </a:blip>
            <a:srcRect b="0" l="15064" r="15064" t="11016"/>
            <a:stretch/>
          </p:blipFill>
          <p:spPr>
            <a:xfrm>
              <a:off x="5607025" y="2493325"/>
              <a:ext cx="2392350" cy="2029625"/>
            </a:xfrm>
            <a:prstGeom prst="flowChartOffpageConnector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95" name="Google Shape;95;p16"/>
            <p:cNvSpPr txBox="1"/>
            <p:nvPr/>
          </p:nvSpPr>
          <p:spPr>
            <a:xfrm>
              <a:off x="4866850" y="1964250"/>
              <a:ext cx="38727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E599"/>
                  </a:solidFill>
                  <a:latin typeface="Comfortaa"/>
                  <a:ea typeface="Comfortaa"/>
                  <a:cs typeface="Comfortaa"/>
                  <a:sym typeface="Comfortaa"/>
                </a:rPr>
                <a:t>Portland, OR</a:t>
              </a:r>
              <a:endParaRPr b="1" sz="1800">
                <a:solidFill>
                  <a:srgbClr val="FFE599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160700" y="235950"/>
            <a:ext cx="8619000" cy="6135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What are America’s Favorite Styles of Beer?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25" y="1010075"/>
            <a:ext cx="3210300" cy="3676800"/>
          </a:xfrm>
          <a:prstGeom prst="roundRect">
            <a:avLst>
              <a:gd fmla="val 3963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">
            <a:off x="4397549" y="2571801"/>
            <a:ext cx="3556250" cy="184104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3939275" y="1938950"/>
            <a:ext cx="3768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The #1 favorite style of beer is….</a:t>
            </a:r>
            <a:endParaRPr sz="17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629700" y="3161425"/>
            <a:ext cx="3268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AMERICAN IPA</a:t>
            </a:r>
            <a:endParaRPr b="1" sz="3100">
              <a:solidFill>
                <a:srgbClr val="FFF2CC"/>
              </a:solidFill>
              <a:highlight>
                <a:srgbClr val="284E13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160700" y="235950"/>
            <a:ext cx="8619000" cy="6135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IPAs for the Win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254225" y="920263"/>
            <a:ext cx="8222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What percentage of people are ordering American IPAs compared to other styles?</a:t>
            </a:r>
            <a:endParaRPr sz="17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625" y="1811975"/>
            <a:ext cx="4476900" cy="2724600"/>
          </a:xfrm>
          <a:prstGeom prst="roundRect">
            <a:avLst>
              <a:gd fmla="val 4322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2" name="Google Shape;112;p18"/>
          <p:cNvSpPr txBox="1"/>
          <p:nvPr/>
        </p:nvSpPr>
        <p:spPr>
          <a:xfrm>
            <a:off x="5100725" y="1745725"/>
            <a:ext cx="3766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We found that </a:t>
            </a:r>
            <a:r>
              <a:rPr lang="en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the most ordered style of beer was an </a:t>
            </a:r>
            <a:r>
              <a:rPr b="1" lang="en">
                <a:solidFill>
                  <a:srgbClr val="FFE599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American IPA</a:t>
            </a:r>
            <a:r>
              <a:rPr lang="en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 - by a lot. </a:t>
            </a:r>
            <a:endParaRPr>
              <a:solidFill>
                <a:srgbClr val="FFF2CC"/>
              </a:solidFill>
              <a:highlight>
                <a:srgbClr val="284E13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highlight>
                <a:srgbClr val="284E13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E599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31.3%</a:t>
            </a:r>
            <a:r>
              <a:rPr lang="en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 of beer ordered was an </a:t>
            </a:r>
            <a:r>
              <a:rPr b="1" lang="en">
                <a:solidFill>
                  <a:srgbClr val="FFE599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American IPA</a:t>
            </a:r>
            <a:r>
              <a:rPr lang="en">
                <a:solidFill>
                  <a:srgbClr val="FFF2CC"/>
                </a:solidFill>
                <a:highlight>
                  <a:srgbClr val="284E13"/>
                </a:highlight>
                <a:latin typeface="Comfortaa"/>
                <a:ea typeface="Comfortaa"/>
                <a:cs typeface="Comfortaa"/>
                <a:sym typeface="Comfortaa"/>
              </a:rPr>
              <a:t>. Hoppy drinking!!</a:t>
            </a:r>
            <a:endParaRPr>
              <a:solidFill>
                <a:srgbClr val="FFF2CC"/>
              </a:solidFill>
              <a:highlight>
                <a:srgbClr val="284E13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highlight>
                <a:srgbClr val="284E13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5950" y="3547675"/>
            <a:ext cx="1719000" cy="12894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What is the preferred serving size for beer?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235500" y="1276950"/>
            <a:ext cx="3015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The most popular is… </a:t>
            </a:r>
            <a:endParaRPr sz="21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6676" y="416225"/>
            <a:ext cx="445623" cy="63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4">
            <a:alphaModFix/>
          </a:blip>
          <a:srcRect b="0" l="-10059" r="0" t="-10059"/>
          <a:stretch/>
        </p:blipFill>
        <p:spPr>
          <a:xfrm>
            <a:off x="7991893" y="387425"/>
            <a:ext cx="840407" cy="6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9725" y="2171350"/>
            <a:ext cx="5944200" cy="2972100"/>
          </a:xfrm>
          <a:prstGeom prst="snipRoundRect">
            <a:avLst>
              <a:gd fmla="val 5272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0" y="2108250"/>
            <a:ext cx="3015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CF2CB"/>
                </a:solidFill>
              </a:rPr>
              <a:t>The </a:t>
            </a:r>
            <a:r>
              <a:rPr b="1" lang="en" sz="1800">
                <a:solidFill>
                  <a:srgbClr val="FCF2CB"/>
                </a:solidFill>
              </a:rPr>
              <a:t>12 ounce</a:t>
            </a:r>
            <a:r>
              <a:rPr lang="en" sz="1800">
                <a:solidFill>
                  <a:srgbClr val="FCF2CB"/>
                </a:solidFill>
              </a:rPr>
              <a:t> beer bottle coming in as the most popular. </a:t>
            </a:r>
            <a:endParaRPr b="1" sz="1800">
              <a:solidFill>
                <a:srgbClr val="FCF2CB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What is the preferred serving size for beer? </a:t>
            </a:r>
            <a:r>
              <a:rPr lang="en" sz="1688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(cont.)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311700" y="1202200"/>
            <a:ext cx="39822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By looking at the preferred serving sizes we can see the most popular amount is </a:t>
            </a:r>
            <a:r>
              <a:rPr b="1" lang="en" sz="2300">
                <a:solidFill>
                  <a:srgbClr val="FFE599"/>
                </a:solidFill>
                <a:latin typeface="Comfortaa"/>
                <a:ea typeface="Comfortaa"/>
                <a:cs typeface="Comfortaa"/>
                <a:sym typeface="Comfortaa"/>
              </a:rPr>
              <a:t>12 oz</a:t>
            </a:r>
            <a:r>
              <a:rPr lang="en" sz="23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 followed by </a:t>
            </a:r>
            <a:r>
              <a:rPr b="1" lang="en" sz="2300">
                <a:solidFill>
                  <a:srgbClr val="FFE599"/>
                </a:solidFill>
                <a:latin typeface="Comfortaa"/>
                <a:ea typeface="Comfortaa"/>
                <a:cs typeface="Comfortaa"/>
                <a:sym typeface="Comfortaa"/>
              </a:rPr>
              <a:t>16 oz</a:t>
            </a:r>
            <a:r>
              <a:rPr lang="en" sz="23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23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196250" y="3666000"/>
            <a:ext cx="5580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2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2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8700" y="445025"/>
            <a:ext cx="7636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300" y="1170125"/>
            <a:ext cx="4545300" cy="3408900"/>
          </a:xfrm>
          <a:prstGeom prst="roundRect">
            <a:avLst>
              <a:gd fmla="val 4662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Comparison of the most popular</a:t>
            </a:r>
            <a:endParaRPr>
              <a:solidFill>
                <a:srgbClr val="274E1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548025" y="1274375"/>
            <a:ext cx="425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3011625" y="1674575"/>
            <a:ext cx="3100800" cy="2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2CC"/>
                </a:solidFill>
                <a:latin typeface="Comfortaa"/>
                <a:ea typeface="Comfortaa"/>
                <a:cs typeface="Comfortaa"/>
                <a:sym typeface="Comfortaa"/>
              </a:rPr>
              <a:t>We also looked at the comparison of two of the top ten beers (American IPAs and American Blonde Ale) and their ABV percentages to see if IPAs tended to be higher.</a:t>
            </a:r>
            <a:endParaRPr sz="15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2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00" y="1154450"/>
            <a:ext cx="2863200" cy="3156300"/>
          </a:xfrm>
          <a:prstGeom prst="roundRect">
            <a:avLst>
              <a:gd fmla="val 4431" name="adj"/>
            </a:avLst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3950" y="1095125"/>
            <a:ext cx="2908800" cy="3783300"/>
          </a:xfrm>
          <a:prstGeom prst="roundRect">
            <a:avLst>
              <a:gd fmla="val 426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